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3"/>
  </p:notesMasterIdLst>
  <p:sldIdLst>
    <p:sldId id="1864" r:id="rId5"/>
    <p:sldId id="1865" r:id="rId6"/>
    <p:sldId id="1866" r:id="rId7"/>
    <p:sldId id="1863" r:id="rId8"/>
    <p:sldId id="1875" r:id="rId9"/>
    <p:sldId id="1882" r:id="rId10"/>
    <p:sldId id="1845" r:id="rId11"/>
    <p:sldId id="1869" r:id="rId12"/>
    <p:sldId id="1876" r:id="rId13"/>
    <p:sldId id="1877" r:id="rId14"/>
    <p:sldId id="1883" r:id="rId15"/>
    <p:sldId id="1871" r:id="rId16"/>
    <p:sldId id="1872" r:id="rId17"/>
    <p:sldId id="1870" r:id="rId18"/>
    <p:sldId id="1878" r:id="rId19"/>
    <p:sldId id="1880" r:id="rId20"/>
    <p:sldId id="1881" r:id="rId21"/>
    <p:sldId id="1859"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3B2E58"/>
    <a:srgbClr val="005C68"/>
    <a:srgbClr val="F69000"/>
    <a:srgbClr val="D6D734"/>
    <a:srgbClr val="FE4387"/>
    <a:srgbClr val="FF2625"/>
    <a:srgbClr val="D67F00"/>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137" autoAdjust="0"/>
  </p:normalViewPr>
  <p:slideViewPr>
    <p:cSldViewPr snapToGrid="0">
      <p:cViewPr varScale="1">
        <p:scale>
          <a:sx n="69" d="100"/>
          <a:sy n="69" d="100"/>
        </p:scale>
        <p:origin x="1186" y="58"/>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odr.dc.gov/book/manual-accommodating-employees-disabilities/when-can-district-deny-accommod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ADA notes from ADA.gov:</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a:p>
            <a:pPr marL="628650" lvl="1" indent="-171450" algn="l">
              <a:buFont typeface="Arial" panose="020B0604020202020204" pitchFamily="34" charset="0"/>
              <a:buChar char="•"/>
            </a:pPr>
            <a:r>
              <a:rPr lang="en-US" b="0" i="0" dirty="0">
                <a:solidFill>
                  <a:srgbClr val="2E2E2A"/>
                </a:solidFill>
                <a:effectLst/>
                <a:latin typeface="Public Sans Web"/>
              </a:rPr>
              <a:t>General Sources of Disability Rights Information</a:t>
            </a:r>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 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 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11/7/2023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pixabay.com/en/fight-conflict-quarrel-showdown-2954705/"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ada.go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dol.gov/agencies/odep/program-areas/employers/accommodations" TargetMode="External"/><Relationship Id="rId5" Type="http://schemas.openxmlformats.org/officeDocument/2006/relationships/hyperlink" Target="https://www.eeoc.gov/laws/guidance/enforcement-guidance-reasonable-accommodation-and-undue-hardship-under-ada" TargetMode="External"/><Relationship Id="rId4" Type="http://schemas.openxmlformats.org/officeDocument/2006/relationships/hyperlink" Target="https://odr.dc.gov/book/manual-accommodating-employees-disabilities/when-can-district-deny-accommod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6120581" cy="516184"/>
          </a:xfrm>
        </p:spPr>
        <p:txBody>
          <a:bodyPr/>
          <a:lstStyle/>
          <a:p>
            <a:r>
              <a:rPr lang="en-US" sz="3200" dirty="0"/>
              <a:t>Possible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dirty="0">
                <a:solidFill>
                  <a:schemeClr val="bg1"/>
                </a:solidFill>
              </a:rPr>
              <a:t>Positive image</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Attract more customers, applicants, etc.</a:t>
            </a:r>
          </a:p>
          <a:p>
            <a:pPr marL="342900" indent="-342900">
              <a:buFont typeface="Arial" panose="020B0604020202020204" pitchFamily="34" charset="0"/>
              <a:buChar char="•"/>
            </a:pPr>
            <a:r>
              <a:rPr lang="en-US" dirty="0">
                <a:solidFill>
                  <a:schemeClr val="bg1"/>
                </a:solidFill>
              </a:rPr>
              <a:t>Improves retention</a:t>
            </a:r>
          </a:p>
          <a:p>
            <a:endParaRPr lang="en-US" dirty="0">
              <a:solidFill>
                <a:schemeClr val="bg1"/>
              </a:solidFill>
            </a:endParaRPr>
          </a:p>
          <a:p>
            <a:r>
              <a:rPr lang="en-US" dirty="0">
                <a:solidFill>
                  <a:schemeClr val="bg1"/>
                </a:solidFill>
              </a:rPr>
              <a:t>This in turn encourages:</a:t>
            </a:r>
          </a:p>
          <a:p>
            <a:pPr marL="796925" lvl="1" indent="-342900"/>
            <a:r>
              <a:rPr lang="en-US" sz="2000" b="1" dirty="0">
                <a:solidFill>
                  <a:schemeClr val="bg1"/>
                </a:solidFill>
              </a:rPr>
              <a:t>Productivity</a:t>
            </a:r>
          </a:p>
          <a:p>
            <a:pPr marL="796925" lvl="1" indent="-342900"/>
            <a:r>
              <a:rPr lang="en-US" sz="2000" b="1" dirty="0">
                <a:solidFill>
                  <a:schemeClr val="bg1"/>
                </a:solidFill>
              </a:rPr>
              <a:t>Diversity</a:t>
            </a:r>
          </a:p>
          <a:p>
            <a:pPr marL="796925" lvl="1" indent="-342900"/>
            <a:r>
              <a:rPr lang="en-US" sz="2000" b="1" dirty="0">
                <a:solidFill>
                  <a:schemeClr val="bg1"/>
                </a:solidFill>
              </a:rPr>
              <a:t>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accent2"/>
                </a:solidFill>
              </a:rPr>
              <a:t>Benefits of an Inclusive /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329948" y="678426"/>
            <a:ext cx="4572000" cy="5113336"/>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272746"/>
            <a:ext cx="6253316" cy="4869292"/>
          </a:xfrm>
        </p:spPr>
        <p:txBody>
          <a:bodyPr>
            <a:noAutofit/>
          </a:bodyPr>
          <a:lstStyle/>
          <a:p>
            <a:pPr marL="176213" lvl="1" indent="-176213"/>
            <a:r>
              <a:rPr lang="en-US" b="1" dirty="0"/>
              <a:t>Accessibility throughout</a:t>
            </a:r>
          </a:p>
          <a:p>
            <a:pPr marL="176213" lvl="1" indent="-176213"/>
            <a:r>
              <a:rPr lang="en-US" b="1" dirty="0"/>
              <a:t>Accessibility procurement policies</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Think social model</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Develop Accessibility personas</a:t>
            </a:r>
          </a:p>
          <a:p>
            <a:pPr marL="176213" lvl="1" indent="-176213"/>
            <a:r>
              <a:rPr lang="en-US" b="1" dirty="0"/>
              <a:t>Learn assistive technology basics</a:t>
            </a:r>
          </a:p>
          <a:p>
            <a:pPr marL="176213" lvl="1" indent="-176213"/>
            <a:r>
              <a:rPr lang="en-US" sz="1800" b="1" dirty="0"/>
              <a:t>Involve IT and facilities management departments</a:t>
            </a:r>
          </a:p>
          <a:p>
            <a:pPr marL="176213" lvl="1" indent="-176213"/>
            <a:r>
              <a:rPr lang="en-US" sz="1800" b="1" dirty="0"/>
              <a:t>Have a clearly documented process that includes employees, contractors, applicants, and interviewees.</a:t>
            </a:r>
          </a:p>
          <a:p>
            <a:pPr marL="176213" lvl="1" indent="-176213"/>
            <a:r>
              <a:rPr lang="en-US" sz="1800" b="1" dirty="0"/>
              <a:t>Make sure the documentation and overall process is accessible to all the aforementioned individuals.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096000" y="1596667"/>
            <a:ext cx="5957099" cy="3664665"/>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5471885"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Types of Reasonable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When Can the District Deny an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 (EEOC)</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Accommodations | U.S. Department of Labor (DOL)</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Americans with Disabilities Act | ADA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5" y="2341756"/>
            <a:ext cx="7799387" cy="3223729"/>
          </a:xfrm>
        </p:spPr>
        <p:txBody>
          <a:bodyPr/>
          <a:lstStyle/>
          <a:p>
            <a:r>
              <a:rPr lang="en-US" dirty="0"/>
              <a:t>I may allude to some topics of discrimination, bullying, domestic violence, child abuse, and trauma.</a:t>
            </a:r>
          </a:p>
          <a:p>
            <a:endParaRPr lang="en-US" dirty="0"/>
          </a:p>
          <a:p>
            <a:r>
              <a:rPr lang="en-US" dirty="0"/>
              <a:t>However, I will do my best to keep these to a minimum to hopefully avoid harming anyone.</a:t>
            </a:r>
          </a:p>
          <a:p>
            <a:endParaRPr lang="en-US" dirty="0"/>
          </a:p>
          <a:p>
            <a:r>
              <a:rPr lang="en-US" dirty="0"/>
              <a:t>I am keenly aware of how sensitive these topics can be.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Examples of Accommodations:</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deformity.</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318041-50D7-4E47-9BD9-FE885E42AC67}">
  <ds:schemaRefs>
    <ds:schemaRef ds:uri="http://schemas.microsoft.com/sharepoint/v3/contenttype/forms"/>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959</TotalTime>
  <Words>2518</Words>
  <Application>Microsoft Office PowerPoint</Application>
  <PresentationFormat>Widescreen</PresentationFormat>
  <Paragraphs>236</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brandon-grotesque</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Types of Reasonable Accommodation</vt:lpstr>
      <vt:lpstr>Important Note</vt:lpstr>
      <vt:lpstr>Do I “look” like I have a disability?</vt:lpstr>
      <vt:lpstr>My Persona</vt:lpstr>
      <vt:lpstr>My Persona (Continued)</vt:lpstr>
      <vt:lpstr>Possible Rejection Reasons</vt:lpstr>
      <vt:lpstr>Benefits of an Inclusive / Accessible Workplace</vt:lpstr>
      <vt:lpstr>Tips for RA Requestors</vt:lpstr>
      <vt:lpstr>Tips for RA Professionals</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35</cp:revision>
  <dcterms:created xsi:type="dcterms:W3CDTF">2023-10-28T17:26:48Z</dcterms:created>
  <dcterms:modified xsi:type="dcterms:W3CDTF">2023-11-07T06:07:57Z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